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62"/>
  </p:notesMasterIdLst>
  <p:sldIdLst>
    <p:sldId id="297" r:id="rId2"/>
    <p:sldId id="296" r:id="rId3"/>
    <p:sldId id="280" r:id="rId4"/>
    <p:sldId id="309" r:id="rId5"/>
    <p:sldId id="300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318" r:id="rId14"/>
    <p:sldId id="319" r:id="rId15"/>
    <p:sldId id="320" r:id="rId16"/>
    <p:sldId id="323" r:id="rId17"/>
    <p:sldId id="316" r:id="rId18"/>
    <p:sldId id="321" r:id="rId19"/>
    <p:sldId id="324" r:id="rId20"/>
    <p:sldId id="322" r:id="rId21"/>
    <p:sldId id="325" r:id="rId22"/>
    <p:sldId id="326" r:id="rId23"/>
    <p:sldId id="327" r:id="rId24"/>
    <p:sldId id="332" r:id="rId25"/>
    <p:sldId id="329" r:id="rId26"/>
    <p:sldId id="333" r:id="rId27"/>
    <p:sldId id="328" r:id="rId28"/>
    <p:sldId id="336" r:id="rId29"/>
    <p:sldId id="330" r:id="rId30"/>
    <p:sldId id="337" r:id="rId31"/>
    <p:sldId id="335" r:id="rId32"/>
    <p:sldId id="338" r:id="rId33"/>
    <p:sldId id="331" r:id="rId34"/>
    <p:sldId id="339" r:id="rId35"/>
    <p:sldId id="340" r:id="rId36"/>
    <p:sldId id="341" r:id="rId37"/>
    <p:sldId id="342" r:id="rId38"/>
    <p:sldId id="343" r:id="rId39"/>
    <p:sldId id="358" r:id="rId40"/>
    <p:sldId id="359" r:id="rId41"/>
    <p:sldId id="360" r:id="rId42"/>
    <p:sldId id="344" r:id="rId43"/>
    <p:sldId id="361" r:id="rId44"/>
    <p:sldId id="362" r:id="rId45"/>
    <p:sldId id="346" r:id="rId46"/>
    <p:sldId id="347" r:id="rId47"/>
    <p:sldId id="348" r:id="rId48"/>
    <p:sldId id="349" r:id="rId49"/>
    <p:sldId id="350" r:id="rId50"/>
    <p:sldId id="345" r:id="rId51"/>
    <p:sldId id="352" r:id="rId52"/>
    <p:sldId id="351" r:id="rId53"/>
    <p:sldId id="292" r:id="rId54"/>
    <p:sldId id="354" r:id="rId55"/>
    <p:sldId id="355" r:id="rId56"/>
    <p:sldId id="356" r:id="rId57"/>
    <p:sldId id="357" r:id="rId58"/>
    <p:sldId id="298" r:id="rId59"/>
    <p:sldId id="299" r:id="rId60"/>
    <p:sldId id="353" r:id="rId61"/>
  </p:sldIdLst>
  <p:sldSz cx="12192000" cy="6858000"/>
  <p:notesSz cx="6858000" cy="9144000"/>
  <p:embeddedFontLst>
    <p:embeddedFont>
      <p:font typeface="Cascadia Code" panose="020B0609020000020004" pitchFamily="49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Segoe UI Semibold" panose="020B0702040204020203" pitchFamily="34" charset="0"/>
      <p:bold r:id="rId71"/>
      <p:boldItalic r:id="rId72"/>
    </p:embeddedFont>
    <p:embeddedFont>
      <p:font typeface="Space Grotesk Medium" pitchFamily="2" charset="0"/>
      <p:regular r:id="rId73"/>
    </p:embeddedFont>
    <p:embeddedFont>
      <p:font typeface="Space Grotesk SemiBold" panose="020B0604020202020204" charset="0"/>
      <p:bold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280"/>
            <p14:sldId id="309"/>
            <p14:sldId id="300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3"/>
            <p14:sldId id="316"/>
            <p14:sldId id="321"/>
            <p14:sldId id="324"/>
            <p14:sldId id="322"/>
            <p14:sldId id="325"/>
            <p14:sldId id="326"/>
            <p14:sldId id="327"/>
            <p14:sldId id="332"/>
            <p14:sldId id="329"/>
            <p14:sldId id="333"/>
            <p14:sldId id="328"/>
            <p14:sldId id="336"/>
            <p14:sldId id="330"/>
            <p14:sldId id="337"/>
            <p14:sldId id="335"/>
            <p14:sldId id="338"/>
            <p14:sldId id="331"/>
            <p14:sldId id="339"/>
            <p14:sldId id="340"/>
            <p14:sldId id="341"/>
            <p14:sldId id="342"/>
            <p14:sldId id="343"/>
            <p14:sldId id="358"/>
            <p14:sldId id="359"/>
            <p14:sldId id="360"/>
            <p14:sldId id="344"/>
            <p14:sldId id="361"/>
            <p14:sldId id="362"/>
            <p14:sldId id="346"/>
            <p14:sldId id="347"/>
            <p14:sldId id="348"/>
            <p14:sldId id="349"/>
            <p14:sldId id="350"/>
            <p14:sldId id="345"/>
            <p14:sldId id="352"/>
            <p14:sldId id="351"/>
            <p14:sldId id="292"/>
            <p14:sldId id="354"/>
            <p14:sldId id="355"/>
            <p14:sldId id="356"/>
            <p14:sldId id="357"/>
            <p14:sldId id="298"/>
            <p14:sldId id="299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6F9D4-F3C7-4156-A0BB-3798A5CFC540}" v="111" dt="2023-11-05T08:16:4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6" autoAdjust="0"/>
    <p:restoredTop sz="83764" autoAdjust="0"/>
  </p:normalViewPr>
  <p:slideViewPr>
    <p:cSldViewPr snapToGrid="0">
      <p:cViewPr varScale="1">
        <p:scale>
          <a:sx n="85" d="100"/>
          <a:sy n="85" d="100"/>
        </p:scale>
        <p:origin x="3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basic application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building a </a:t>
            </a:r>
            <a:r>
              <a:rPr lang="en-US" dirty="0" err="1"/>
              <a:t>Blazor</a:t>
            </a:r>
            <a:r>
              <a:rPr lang="en-US" dirty="0"/>
              <a:t> web application to </a:t>
            </a:r>
            <a:r>
              <a:rPr lang="en-US" dirty="0" err="1"/>
              <a:t>summarise</a:t>
            </a:r>
            <a:r>
              <a:rPr lang="en-US" dirty="0"/>
              <a:t> a YouTube video using Azure OpenAI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of all we get the subtitle from a given YouTube video link, then ask Azure OpenAI Service to </a:t>
            </a:r>
            <a:r>
              <a:rPr lang="en-US" dirty="0" err="1"/>
              <a:t>summarise</a:t>
            </a:r>
            <a:r>
              <a:rPr lang="en-US" dirty="0"/>
              <a:t>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OK. Are you ready? Let’s do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4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basic application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building a </a:t>
            </a:r>
            <a:r>
              <a:rPr lang="en-US" dirty="0" err="1"/>
              <a:t>Blazor</a:t>
            </a:r>
            <a:r>
              <a:rPr lang="en-US" dirty="0"/>
              <a:t> web application to </a:t>
            </a:r>
            <a:r>
              <a:rPr lang="en-US" dirty="0" err="1"/>
              <a:t>summarise</a:t>
            </a:r>
            <a:r>
              <a:rPr lang="en-US" dirty="0"/>
              <a:t> a YouTube video using Azure OpenAI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of all we get the subtitle from a given YouTube video link, then ask Azure OpenAI Service to </a:t>
            </a:r>
            <a:r>
              <a:rPr lang="en-US" dirty="0" err="1"/>
              <a:t>summarise</a:t>
            </a:r>
            <a:r>
              <a:rPr lang="en-US" dirty="0"/>
              <a:t>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OK. Are you ready? Let’s do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Here’s basic application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We’re building a </a:t>
            </a:r>
            <a:r>
              <a:rPr lang="en-US" dirty="0" err="1"/>
              <a:t>Blazor</a:t>
            </a:r>
            <a:r>
              <a:rPr lang="en-US" dirty="0"/>
              <a:t> web application to </a:t>
            </a:r>
            <a:r>
              <a:rPr lang="en-US" dirty="0" err="1"/>
              <a:t>summarise</a:t>
            </a:r>
            <a:r>
              <a:rPr lang="en-US" dirty="0"/>
              <a:t> a YouTube video using Azure OpenAI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of all we get the subtitle from a given YouTube video link, then ask Azure OpenAI Service to </a:t>
            </a:r>
            <a:r>
              <a:rPr lang="en-US" dirty="0" err="1"/>
              <a:t>summarise</a:t>
            </a:r>
            <a:r>
              <a:rPr lang="en-US" dirty="0"/>
              <a:t>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OK. Are you ready? Let’s do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3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 libraries async support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library – less </a:t>
            </a:r>
            <a:r>
              <a:rPr lang="en-US" dirty="0" err="1"/>
              <a:t>enterprisy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4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9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7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6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will be one of the hardest parts because legacy code might get the UI logic mixed with business logic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a lot of refactoring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.NET Standard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the separation, reference them back to the Web Forms project so that you’ve separated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5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Server mode – known as </a:t>
            </a:r>
            <a:r>
              <a:rPr lang="en-US" dirty="0" err="1"/>
              <a:t>Blazor</a:t>
            </a:r>
            <a:r>
              <a:rPr lang="en-US" dirty="0"/>
              <a:t>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Client mode – known as </a:t>
            </a:r>
            <a:r>
              <a:rPr lang="en-US" dirty="0" err="1"/>
              <a:t>Blazor</a:t>
            </a:r>
            <a:r>
              <a:rPr lang="en-US" dirty="0"/>
              <a:t> Web Assembly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Streaming mode – known as SSR (server-side rendering)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9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9" r:id="rId2"/>
    <p:sldLayoutId id="2147483679" r:id="rId3"/>
    <p:sldLayoutId id="2147483680" r:id="rId4"/>
    <p:sldLayoutId id="2147483681" r:id="rId5"/>
    <p:sldLayoutId id="2147483682" r:id="rId6"/>
    <p:sldLayoutId id="2147483678" r:id="rId7"/>
    <p:sldLayoutId id="2147483671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hyperlink" Target="https://aka.ms/youtube-summarise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fluentui/blazor" TargetMode="External"/><Relationship Id="rId5" Type="http://schemas.openxmlformats.org/officeDocument/2006/relationships/hyperlink" Target="https://aka.ms/fluentui" TargetMode="External"/><Relationship Id="rId4" Type="http://schemas.openxmlformats.org/officeDocument/2006/relationships/hyperlink" Target="https://aka.ms/blazor-webforms-components" TargetMode="External"/><Relationship Id="rId9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Windows only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Windows only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No .NET 8 support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Windows only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.NET 8 support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No built-in async event-handling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Windows only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.NET 8 support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built-in async event-handling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No built-in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32854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Windows only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.NET 8 support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built-in async event-handling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No built-in dependency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CA963-02C1-7EB2-B0A4-5D4278F64590}"/>
              </a:ext>
            </a:extLst>
          </p:cNvPr>
          <p:cNvSpPr txBox="1"/>
          <p:nvPr/>
        </p:nvSpPr>
        <p:spPr>
          <a:xfrm rot="20700000">
            <a:off x="1554626" y="2529000"/>
            <a:ext cx="9082748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rgbClr val="502BD3"/>
                </a:solidFill>
                <a:latin typeface="Space Grotesk SemiBold" pitchFamily="2" charset="0"/>
                <a:cs typeface="Space Grotesk SemiBold" pitchFamily="2" charset="0"/>
              </a:rPr>
              <a:t>Maintenance overhead</a:t>
            </a:r>
          </a:p>
        </p:txBody>
      </p:sp>
    </p:spTree>
    <p:extLst>
      <p:ext uri="{BB962C8B-B14F-4D97-AF65-F5344CB8AC3E}">
        <p14:creationId xmlns:p14="http://schemas.microsoft.com/office/powerpoint/2010/main" val="75341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027-1D6A-B7A5-3A04-B73CEF1B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591277" cy="3952875"/>
          </a:xfrm>
        </p:spPr>
        <p:txBody>
          <a:bodyPr/>
          <a:lstStyle/>
          <a:p>
            <a:r>
              <a:rPr lang="en-US" dirty="0"/>
              <a:t>Available alternatives?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ACA8-8FE8-564A-E8CD-B859A73A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4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ASP.NET MVC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2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ASP.NET MVC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  <p:pic>
        <p:nvPicPr>
          <p:cNvPr id="3" name="Picture 2" descr="Thinking Face on Microsoft Teams 1.0">
            <a:extLst>
              <a:ext uri="{FF2B5EF4-FFF2-40B4-BE49-F238E27FC236}">
                <a16:creationId xmlns:a16="http://schemas.microsoft.com/office/drawing/2014/main" id="{9A9AEA7A-38E2-4C00-1F3F-6175C57D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600" y="3594262"/>
            <a:ext cx="1144800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3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Angular, React, Vue, </a:t>
            </a:r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etc</a:t>
            </a:r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Angular, React, Vue, </a:t>
            </a:r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etc</a:t>
            </a:r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  <p:pic>
        <p:nvPicPr>
          <p:cNvPr id="3" name="Picture 2" descr="Thinking Face on Microsoft Teams 1.0">
            <a:extLst>
              <a:ext uri="{FF2B5EF4-FFF2-40B4-BE49-F238E27FC236}">
                <a16:creationId xmlns:a16="http://schemas.microsoft.com/office/drawing/2014/main" id="{40EF40F8-A3BC-BFCC-A639-995104869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600" y="3594262"/>
            <a:ext cx="1144800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Bye, ASP.NET Web Forms!</a:t>
            </a:r>
            <a:br>
              <a:rPr lang="en-US" dirty="0"/>
            </a:br>
            <a:r>
              <a:rPr lang="en-US" dirty="0"/>
              <a:t>Welcome, </a:t>
            </a:r>
            <a:r>
              <a:rPr lang="en-US" dirty="0" err="1"/>
              <a:t>Blazor</a:t>
            </a:r>
            <a:r>
              <a:rPr lang="en-US" dirty="0"/>
              <a:t>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4BBFA70-A0B7-EB57-3CD4-8D6B0F55E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Justin Yoo | Microsoft</a:t>
            </a:r>
          </a:p>
          <a:p>
            <a:r>
              <a:rPr lang="en-US" dirty="0"/>
              <a:t>     @justinchronicle</a:t>
            </a:r>
          </a:p>
          <a:p>
            <a:r>
              <a:rPr lang="en-US" dirty="0"/>
              <a:t>     @justinyoo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F7C8B1-6B21-4D1B-36D4-74737C8B140E}"/>
              </a:ext>
            </a:extLst>
          </p:cNvPr>
          <p:cNvGrpSpPr/>
          <p:nvPr/>
        </p:nvGrpSpPr>
        <p:grpSpPr>
          <a:xfrm>
            <a:off x="609600" y="5024882"/>
            <a:ext cx="360000" cy="360000"/>
            <a:chOff x="3303215" y="459388"/>
            <a:chExt cx="360000" cy="36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B549B6-AA66-474E-C357-64C578DA48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03215" y="45938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681D31E-17B3-BB3D-E6AD-8595D914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1132" y="504388"/>
              <a:ext cx="264166" cy="270000"/>
            </a:xfrm>
            <a:prstGeom prst="rect">
              <a:avLst/>
            </a:prstGeom>
          </p:spPr>
        </p:pic>
      </p:grpSp>
      <p:pic>
        <p:nvPicPr>
          <p:cNvPr id="10" name="Picture 9" descr="A black cat with a tail&#10;&#10;Description automatically generated">
            <a:extLst>
              <a:ext uri="{FF2B5EF4-FFF2-40B4-BE49-F238E27FC236}">
                <a16:creationId xmlns:a16="http://schemas.microsoft.com/office/drawing/2014/main" id="{A9C5BECD-8AEB-17BA-4C10-54D8E09020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491641"/>
            <a:ext cx="360000" cy="360000"/>
          </a:xfrm>
          <a:prstGeom prst="ellipse">
            <a:avLst/>
          </a:prstGeom>
          <a:solidFill>
            <a:srgbClr val="000000"/>
          </a:solidFill>
        </p:spPr>
      </p:pic>
      <p:pic>
        <p:nvPicPr>
          <p:cNvPr id="11" name="Picture 10" descr="A person wearing glasses and a jacket&#10;&#10;Description automatically generated">
            <a:extLst>
              <a:ext uri="{FF2B5EF4-FFF2-40B4-BE49-F238E27FC236}">
                <a16:creationId xmlns:a16="http://schemas.microsoft.com/office/drawing/2014/main" id="{88EC3048-7A37-F13B-5779-3321A86B9C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400" y="4484882"/>
            <a:ext cx="1440000" cy="144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4E3169-B393-B82B-2A06-967FCA5FDBB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  <p:pic>
        <p:nvPicPr>
          <p:cNvPr id="3" name="Picture 6" descr="Winking Face on Microsoft Teams 1.0">
            <a:extLst>
              <a:ext uri="{FF2B5EF4-FFF2-40B4-BE49-F238E27FC236}">
                <a16:creationId xmlns:a16="http://schemas.microsoft.com/office/drawing/2014/main" id="{53A72CD8-B6FF-8BE1-147F-A50FD1E55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2700" y="3594262"/>
            <a:ext cx="1144800" cy="11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0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027-1D6A-B7A5-3A04-B73CEF1B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591277" cy="3952875"/>
          </a:xfrm>
        </p:spPr>
        <p:txBody>
          <a:bodyPr/>
          <a:lstStyle/>
          <a:p>
            <a:r>
              <a:rPr lang="en-US" dirty="0"/>
              <a:t>Why migrate to </a:t>
            </a:r>
            <a:r>
              <a:rPr lang="en-US" dirty="0" err="1"/>
              <a:t>Blazor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ACA8-8FE8-564A-E8CD-B859A73A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1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Similar component model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5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6F7D1B-0074-0077-4800-4F37BC353468}"/>
              </a:ext>
            </a:extLst>
          </p:cNvPr>
          <p:cNvSpPr/>
          <p:nvPr/>
        </p:nvSpPr>
        <p:spPr>
          <a:xfrm>
            <a:off x="1" y="2010397"/>
            <a:ext cx="6038021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3000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aspx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page control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3000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ascx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user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A787B-4C44-BCE7-49E6-F4033F69DD2B}"/>
              </a:ext>
            </a:extLst>
          </p:cNvPr>
          <p:cNvSpPr/>
          <p:nvPr/>
        </p:nvSpPr>
        <p:spPr>
          <a:xfrm>
            <a:off x="6153979" y="2010397"/>
            <a:ext cx="6038021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razor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F63A4-6F12-1908-5EFB-E3A53059ACCA}"/>
              </a:ext>
            </a:extLst>
          </p:cNvPr>
          <p:cNvSpPr/>
          <p:nvPr/>
        </p:nvSpPr>
        <p:spPr>
          <a:xfrm>
            <a:off x="1" y="1247604"/>
            <a:ext cx="6038021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Space Grotesk Medium" pitchFamily="2" charset="0"/>
                <a:cs typeface="Space Grotesk Medium" pitchFamily="2" charset="0"/>
              </a:rPr>
              <a:t>Web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6153979" y="1247604"/>
            <a:ext cx="6038021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Similar component model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Similar page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50085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6F7D1B-0074-0077-4800-4F37BC353468}"/>
              </a:ext>
            </a:extLst>
          </p:cNvPr>
          <p:cNvSpPr/>
          <p:nvPr/>
        </p:nvSpPr>
        <p:spPr>
          <a:xfrm>
            <a:off x="1" y="2010397"/>
            <a:ext cx="6038021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Page_Init</a:t>
            </a:r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Page_Load</a:t>
            </a:r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Page_Render</a:t>
            </a:r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CA787B-4C44-BCE7-49E6-F4033F69DD2B}"/>
              </a:ext>
            </a:extLst>
          </p:cNvPr>
          <p:cNvSpPr/>
          <p:nvPr/>
        </p:nvSpPr>
        <p:spPr>
          <a:xfrm>
            <a:off x="6153979" y="2010397"/>
            <a:ext cx="6038021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SetParameters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{Async}</a:t>
            </a:r>
          </a:p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OnInitialized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{Async}</a:t>
            </a:r>
          </a:p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OnParametersSet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{Async}</a:t>
            </a:r>
          </a:p>
          <a:p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OnAfterRender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{Async}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7F63A4-6F12-1908-5EFB-E3A53059ACCA}"/>
              </a:ext>
            </a:extLst>
          </p:cNvPr>
          <p:cNvSpPr/>
          <p:nvPr/>
        </p:nvSpPr>
        <p:spPr>
          <a:xfrm>
            <a:off x="1" y="1247604"/>
            <a:ext cx="6038021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Space Grotesk Medium" pitchFamily="2" charset="0"/>
                <a:cs typeface="Space Grotesk Medium" pitchFamily="2" charset="0"/>
              </a:rPr>
              <a:t>Web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6153979" y="1247604"/>
            <a:ext cx="6038021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5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Improved data binding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CA787B-4C44-BCE7-49E6-F4033F69DD2B}"/>
              </a:ext>
            </a:extLst>
          </p:cNvPr>
          <p:cNvSpPr/>
          <p:nvPr/>
        </p:nvSpPr>
        <p:spPr>
          <a:xfrm>
            <a:off x="1" y="1373068"/>
            <a:ext cx="12192000" cy="175156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asp:TextBox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runat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=“server”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ID=“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MyTextBox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… /&gt;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1" y="610275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Space Grotesk Medium" pitchFamily="2" charset="0"/>
                <a:cs typeface="Space Grotesk Medium" pitchFamily="2" charset="0"/>
              </a:rPr>
              <a:t>Web 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D6F2-9C07-CD7B-EDC8-5D9E21628ADC}"/>
              </a:ext>
            </a:extLst>
          </p:cNvPr>
          <p:cNvSpPr/>
          <p:nvPr/>
        </p:nvSpPr>
        <p:spPr>
          <a:xfrm>
            <a:off x="1" y="4496161"/>
            <a:ext cx="12192000" cy="175156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 type=“text”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…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@bind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=“MyText” /&gt;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57A05-DC01-8F78-CEAE-5319E8F1D504}"/>
              </a:ext>
            </a:extLst>
          </p:cNvPr>
          <p:cNvSpPr/>
          <p:nvPr/>
        </p:nvSpPr>
        <p:spPr>
          <a:xfrm>
            <a:off x="1" y="3733368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Improved data binding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Improved event handling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C# for both front-end / back-end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Demo –</a:t>
            </a:r>
            <a:br>
              <a:rPr lang="en-US" dirty="0"/>
            </a:br>
            <a:r>
              <a:rPr lang="en-US" dirty="0"/>
              <a:t>ASP.NET Web Forms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E431C-7177-EAB3-3837-B59801C6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CA787B-4C44-BCE7-49E6-F4033F69DD2B}"/>
              </a:ext>
            </a:extLst>
          </p:cNvPr>
          <p:cNvSpPr/>
          <p:nvPr/>
        </p:nvSpPr>
        <p:spPr>
          <a:xfrm>
            <a:off x="1" y="1373068"/>
            <a:ext cx="12192000" cy="175156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asp:Button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…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OnClick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Button_Click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/&gt;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1" y="610275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Space Grotesk Medium" pitchFamily="2" charset="0"/>
                <a:cs typeface="Space Grotesk Medium" pitchFamily="2" charset="0"/>
              </a:rPr>
              <a:t>Web 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D6F2-9C07-CD7B-EDC8-5D9E21628ADC}"/>
              </a:ext>
            </a:extLst>
          </p:cNvPr>
          <p:cNvSpPr/>
          <p:nvPr/>
        </p:nvSpPr>
        <p:spPr>
          <a:xfrm>
            <a:off x="1" y="4496161"/>
            <a:ext cx="12192000" cy="175156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…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@onclick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=“ButtonClickedAsync”&gt;&lt;/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57A05-DC01-8F78-CEAE-5319E8F1D504}"/>
              </a:ext>
            </a:extLst>
          </p:cNvPr>
          <p:cNvSpPr/>
          <p:nvPr/>
        </p:nvSpPr>
        <p:spPr>
          <a:xfrm>
            <a:off x="1" y="3733368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1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Improved data binding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Improved event handling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C# for both front-end / back-end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7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1" y="610275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D6F2-9C07-CD7B-EDC8-5D9E21628ADC}"/>
              </a:ext>
            </a:extLst>
          </p:cNvPr>
          <p:cNvSpPr/>
          <p:nvPr/>
        </p:nvSpPr>
        <p:spPr>
          <a:xfrm>
            <a:off x="1" y="1373068"/>
            <a:ext cx="12192000" cy="48746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…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@onclick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=“ButtonClickedAsync”&gt;&lt;/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@code {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protected async Task 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ButtonClickedAsync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{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…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44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746743-D9CC-B52E-720E-D579E77D695A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Improved event-handling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Improved data binding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C# for both front-end / back-end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JavaScript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26510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D4E1ED-1B04-A594-BA48-F18FF3702F07}"/>
              </a:ext>
            </a:extLst>
          </p:cNvPr>
          <p:cNvSpPr/>
          <p:nvPr/>
        </p:nvSpPr>
        <p:spPr>
          <a:xfrm>
            <a:off x="1" y="610275"/>
            <a:ext cx="12192000" cy="69573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3500" dirty="0">
              <a:latin typeface="Space Grotesk Medium" pitchFamily="2" charset="0"/>
              <a:cs typeface="Space Grotesk Medium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7D6F2-9C07-CD7B-EDC8-5D9E21628ADC}"/>
              </a:ext>
            </a:extLst>
          </p:cNvPr>
          <p:cNvSpPr/>
          <p:nvPr/>
        </p:nvSpPr>
        <p:spPr>
          <a:xfrm>
            <a:off x="1" y="1373068"/>
            <a:ext cx="12192000" cy="487465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@inject </a:t>
            </a:r>
            <a:r>
              <a:rPr lang="en-US" sz="3000" dirty="0" err="1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IJSRuntime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JSR</a:t>
            </a:r>
          </a:p>
          <a:p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… </a:t>
            </a:r>
            <a:r>
              <a:rPr lang="en-US" sz="30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@onclick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=“ButtonClickedAsync”&gt;&lt;/</a:t>
            </a:r>
            <a:r>
              <a:rPr lang="en-US" sz="30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sz="3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@code {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protected async Task 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ButtonClickedAsync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{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await </a:t>
            </a:r>
            <a:r>
              <a:rPr lang="en-US" sz="30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JSR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.InvokeVoidAsync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en-US" sz="3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MyJSFunction</a:t>
            </a:r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”);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sz="3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06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027-1D6A-B7A5-3A04-B73CEF1B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9568071" cy="3952875"/>
          </a:xfrm>
        </p:spPr>
        <p:txBody>
          <a:bodyPr/>
          <a:lstStyle/>
          <a:p>
            <a:r>
              <a:rPr lang="en-US" dirty="0"/>
              <a:t>How to migrate to </a:t>
            </a:r>
            <a:r>
              <a:rPr lang="en-US" dirty="0" err="1"/>
              <a:t>Blazor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ACA8-8FE8-564A-E8CD-B859A73A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Move business logic to class libraries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Move business logic to class libraries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Choose </a:t>
            </a:r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 hosting model</a:t>
            </a:r>
          </a:p>
        </p:txBody>
      </p:sp>
    </p:spTree>
    <p:extLst>
      <p:ext uri="{BB962C8B-B14F-4D97-AF65-F5344CB8AC3E}">
        <p14:creationId xmlns:p14="http://schemas.microsoft.com/office/powerpoint/2010/main" val="30895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Reference class libraries</a:t>
            </a: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Reference class libraries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Migrate static files – HTML, JS, CSS, images</a:t>
            </a: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E9C052-B20D-791B-F71F-1EF782538081}"/>
              </a:ext>
            </a:extLst>
          </p:cNvPr>
          <p:cNvCxnSpPr>
            <a:cxnSpLocks/>
          </p:cNvCxnSpPr>
          <p:nvPr/>
        </p:nvCxnSpPr>
        <p:spPr>
          <a:xfrm>
            <a:off x="4300700" y="377354"/>
            <a:ext cx="0" cy="610329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CF3FB4-8822-3A82-388A-BFF2518BD1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599" y="3247194"/>
            <a:ext cx="1800000" cy="180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4AF849-4FCA-0621-9E0A-CA4E8BF9C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599" y="816843"/>
            <a:ext cx="1800000" cy="1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AD88ED-5BF6-2A3D-4699-F4CAAAD2D02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6996000" y="1439521"/>
            <a:ext cx="1790599" cy="149509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46BCAA-1AF9-BAD3-5232-D9FE1D3AD9EE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996000" y="2934612"/>
            <a:ext cx="1790599" cy="121258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CFF90711-0893-D638-9743-24856380CC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000" y="2034612"/>
            <a:ext cx="1800000" cy="1800000"/>
          </a:xfrm>
          <a:prstGeom prst="rect">
            <a:avLst/>
          </a:prstGeom>
        </p:spPr>
      </p:pic>
      <p:pic>
        <p:nvPicPr>
          <p:cNvPr id="1026" name="Picture 2" descr="NuGet Gallery | aspnet">
            <a:extLst>
              <a:ext uri="{FF2B5EF4-FFF2-40B4-BE49-F238E27FC236}">
                <a16:creationId xmlns:a16="http://schemas.microsoft.com/office/drawing/2014/main" id="{C487EEA2-4FA0-C9C2-F128-26BAF3EA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401" y="203461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CA022-DED3-1D2A-15FB-DA3EA280DFC7}"/>
              </a:ext>
            </a:extLst>
          </p:cNvPr>
          <p:cNvCxnSpPr>
            <a:cxnSpLocks/>
          </p:cNvCxnSpPr>
          <p:nvPr/>
        </p:nvCxnSpPr>
        <p:spPr>
          <a:xfrm>
            <a:off x="3405401" y="2934612"/>
            <a:ext cx="1790599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D9DE48-4025-056A-2E1E-5CCB32338BC8}"/>
              </a:ext>
            </a:extLst>
          </p:cNvPr>
          <p:cNvSpPr txBox="1"/>
          <p:nvPr/>
        </p:nvSpPr>
        <p:spPr>
          <a:xfrm>
            <a:off x="1819668" y="3475278"/>
            <a:ext cx="137146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 Forms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300A8-1D2E-0A62-A55F-CB33A6801D8D}"/>
              </a:ext>
            </a:extLst>
          </p:cNvPr>
          <p:cNvSpPr txBox="1"/>
          <p:nvPr/>
        </p:nvSpPr>
        <p:spPr>
          <a:xfrm>
            <a:off x="1846406" y="5619765"/>
            <a:ext cx="13179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6C16A-1EC0-4894-1EFA-0B9113FE3BAE}"/>
              </a:ext>
            </a:extLst>
          </p:cNvPr>
          <p:cNvSpPr txBox="1"/>
          <p:nvPr/>
        </p:nvSpPr>
        <p:spPr>
          <a:xfrm>
            <a:off x="5455440" y="5619765"/>
            <a:ext cx="12811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8545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Reference class libraries</a:t>
            </a: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Migrate static files – HTML, JS, CSS, images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Migrate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Web.config</a:t>
            </a:r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 to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appsettings.json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Reference class libraries</a:t>
            </a: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Migrate static files – HTML, JS, CSS, images</a:t>
            </a: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Migrate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Web.config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appsettings.json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Migrate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global.asax</a:t>
            </a:r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 to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Program.cs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7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Rewrite .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aspx</a:t>
            </a:r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/.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ascx</a:t>
            </a:r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 to .razor</a:t>
            </a: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Rewrite .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aspx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/.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ascx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 to .razor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Data binding</a:t>
            </a: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Rewrite .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aspx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/.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ascx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 to .razor</a:t>
            </a: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Data binding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28168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7C3BE9-0A64-7627-F59E-A88CE75521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755"/>
            <a:ext cx="12192000" cy="6576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8614E-616E-3296-2D40-070D16C21B87}"/>
              </a:ext>
            </a:extLst>
          </p:cNvPr>
          <p:cNvSpPr txBox="1"/>
          <p:nvPr/>
        </p:nvSpPr>
        <p:spPr>
          <a:xfrm rot="20700000">
            <a:off x="2166933" y="2889000"/>
            <a:ext cx="7475123" cy="108000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https://aka.ms/blazor-webforms-components</a:t>
            </a:r>
          </a:p>
        </p:txBody>
      </p:sp>
    </p:spTree>
    <p:extLst>
      <p:ext uri="{BB962C8B-B14F-4D97-AF65-F5344CB8AC3E}">
        <p14:creationId xmlns:p14="http://schemas.microsoft.com/office/powerpoint/2010/main" val="18759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Demo –</a:t>
            </a:r>
            <a:br>
              <a:rPr lang="en-US" dirty="0"/>
            </a:br>
            <a:r>
              <a:rPr lang="en-US" dirty="0" err="1"/>
              <a:t>Blazor</a:t>
            </a:r>
            <a:r>
              <a:rPr lang="en-US" dirty="0"/>
              <a:t> Web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E431C-7177-EAB3-3837-B59801C6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7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E9C052-B20D-791B-F71F-1EF782538081}"/>
              </a:ext>
            </a:extLst>
          </p:cNvPr>
          <p:cNvCxnSpPr>
            <a:cxnSpLocks/>
          </p:cNvCxnSpPr>
          <p:nvPr/>
        </p:nvCxnSpPr>
        <p:spPr>
          <a:xfrm>
            <a:off x="4300700" y="377354"/>
            <a:ext cx="0" cy="610329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CF3FB4-8822-3A82-388A-BFF2518BD1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599" y="3247194"/>
            <a:ext cx="1800000" cy="180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4AF849-4FCA-0621-9E0A-CA4E8BF9C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599" y="816843"/>
            <a:ext cx="1800000" cy="1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AD88ED-5BF6-2A3D-4699-F4CAAAD2D02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6996000" y="1439521"/>
            <a:ext cx="1790599" cy="149509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46BCAA-1AF9-BAD3-5232-D9FE1D3AD9EE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996000" y="2934612"/>
            <a:ext cx="1790599" cy="121258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CFF90711-0893-D638-9743-24856380CC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000" y="2034612"/>
            <a:ext cx="1800000" cy="1800000"/>
          </a:xfrm>
          <a:prstGeom prst="rect">
            <a:avLst/>
          </a:prstGeom>
        </p:spPr>
      </p:pic>
      <p:pic>
        <p:nvPicPr>
          <p:cNvPr id="1026" name="Picture 2" descr="NuGet Gallery | aspnet">
            <a:extLst>
              <a:ext uri="{FF2B5EF4-FFF2-40B4-BE49-F238E27FC236}">
                <a16:creationId xmlns:a16="http://schemas.microsoft.com/office/drawing/2014/main" id="{C487EEA2-4FA0-C9C2-F128-26BAF3EA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401" y="203461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CA022-DED3-1D2A-15FB-DA3EA280DFC7}"/>
              </a:ext>
            </a:extLst>
          </p:cNvPr>
          <p:cNvCxnSpPr>
            <a:cxnSpLocks/>
          </p:cNvCxnSpPr>
          <p:nvPr/>
        </p:nvCxnSpPr>
        <p:spPr>
          <a:xfrm>
            <a:off x="3405401" y="2934612"/>
            <a:ext cx="1790599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D9DE48-4025-056A-2E1E-5CCB32338BC8}"/>
              </a:ext>
            </a:extLst>
          </p:cNvPr>
          <p:cNvSpPr txBox="1"/>
          <p:nvPr/>
        </p:nvSpPr>
        <p:spPr>
          <a:xfrm>
            <a:off x="1819668" y="3475278"/>
            <a:ext cx="137146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 Forms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300A8-1D2E-0A62-A55F-CB33A6801D8D}"/>
              </a:ext>
            </a:extLst>
          </p:cNvPr>
          <p:cNvSpPr txBox="1"/>
          <p:nvPr/>
        </p:nvSpPr>
        <p:spPr>
          <a:xfrm>
            <a:off x="1846406" y="5619765"/>
            <a:ext cx="13179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6C16A-1EC0-4894-1EFA-0B9113FE3BAE}"/>
              </a:ext>
            </a:extLst>
          </p:cNvPr>
          <p:cNvSpPr txBox="1"/>
          <p:nvPr/>
        </p:nvSpPr>
        <p:spPr>
          <a:xfrm>
            <a:off x="5455440" y="5619765"/>
            <a:ext cx="12811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00145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E9C052-B20D-791B-F71F-1EF782538081}"/>
              </a:ext>
            </a:extLst>
          </p:cNvPr>
          <p:cNvCxnSpPr>
            <a:cxnSpLocks/>
          </p:cNvCxnSpPr>
          <p:nvPr/>
        </p:nvCxnSpPr>
        <p:spPr>
          <a:xfrm>
            <a:off x="4300700" y="377354"/>
            <a:ext cx="0" cy="6103292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CF3FB4-8822-3A82-388A-BFF2518BD1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599" y="3247194"/>
            <a:ext cx="1800000" cy="1800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4AF849-4FCA-0621-9E0A-CA4E8BF9C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599" y="816843"/>
            <a:ext cx="1800000" cy="1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AD88ED-5BF6-2A3D-4699-F4CAAAD2D027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6996000" y="1439521"/>
            <a:ext cx="1790599" cy="149509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46BCAA-1AF9-BAD3-5232-D9FE1D3AD9EE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6996000" y="2934612"/>
            <a:ext cx="1790599" cy="121258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CFF90711-0893-D638-9743-24856380CC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000" y="2034612"/>
            <a:ext cx="1800000" cy="1800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CA022-DED3-1D2A-15FB-DA3EA280DF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05401" y="2934612"/>
            <a:ext cx="1790599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6300A8-1D2E-0A62-A55F-CB33A6801D8D}"/>
              </a:ext>
            </a:extLst>
          </p:cNvPr>
          <p:cNvSpPr txBox="1"/>
          <p:nvPr/>
        </p:nvSpPr>
        <p:spPr>
          <a:xfrm>
            <a:off x="1846406" y="5619765"/>
            <a:ext cx="13179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front-end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76C16A-1EC0-4894-1EFA-0B9113FE3BAE}"/>
              </a:ext>
            </a:extLst>
          </p:cNvPr>
          <p:cNvSpPr txBox="1"/>
          <p:nvPr/>
        </p:nvSpPr>
        <p:spPr>
          <a:xfrm>
            <a:off x="5455440" y="5619765"/>
            <a:ext cx="12811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back-end</a:t>
            </a:r>
          </a:p>
        </p:txBody>
      </p:sp>
      <p:pic>
        <p:nvPicPr>
          <p:cNvPr id="5" name="Picture 4" descr="A purple and black symbol&#10;&#10;Description automatically generated">
            <a:extLst>
              <a:ext uri="{FF2B5EF4-FFF2-40B4-BE49-F238E27FC236}">
                <a16:creationId xmlns:a16="http://schemas.microsoft.com/office/drawing/2014/main" id="{5F5F7067-1F2B-C8EB-9736-1975BF664F6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401" y="2034612"/>
            <a:ext cx="1800000" cy="1800000"/>
          </a:xfrm>
          <a:prstGeom prst="roundRect">
            <a:avLst>
              <a:gd name="adj" fmla="val 55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266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JavaScript Interop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E431C-7177-EAB3-3837-B59801C6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027-1D6A-B7A5-3A04-B73CEF1B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staying in ASP.NET Web Forms?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ACA8-8FE8-564A-E8CD-B859A73A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Calling JavaScript functions from C#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Calling C# methods from JavaScript</a:t>
            </a:r>
          </a:p>
        </p:txBody>
      </p:sp>
    </p:spTree>
    <p:extLst>
      <p:ext uri="{BB962C8B-B14F-4D97-AF65-F5344CB8AC3E}">
        <p14:creationId xmlns:p14="http://schemas.microsoft.com/office/powerpoint/2010/main" val="12056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F57CDC-7844-10A4-29A6-513074DB9CC9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To integrate existing JS UI components</a:t>
            </a:r>
          </a:p>
        </p:txBody>
      </p:sp>
    </p:spTree>
    <p:extLst>
      <p:ext uri="{BB962C8B-B14F-4D97-AF65-F5344CB8AC3E}">
        <p14:creationId xmlns:p14="http://schemas.microsoft.com/office/powerpoint/2010/main" val="391357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Demo –</a:t>
            </a:r>
            <a:br>
              <a:rPr lang="en-US" dirty="0"/>
            </a:br>
            <a:r>
              <a:rPr lang="en-US" dirty="0"/>
              <a:t>JavaScript Interop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E431C-7177-EAB3-3837-B59801C6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0BB43-212A-42EC-5CFA-55FF78393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DC88F-2AF1-B244-71A7-381D242851E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Why migrate ASP.NET Web Forms to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0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DC88F-2AF1-B244-71A7-381D242851E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Why migrate ASP.NET Web Forms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Benefits of migration to </a:t>
            </a:r>
            <a:r>
              <a:rPr lang="en-US" sz="4400" dirty="0" err="1"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DC88F-2AF1-B244-71A7-381D242851E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Why migrate ASP.NET Web Forms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Benefits of migration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Migration process</a:t>
            </a:r>
          </a:p>
          <a:p>
            <a:pPr algn="ctr"/>
            <a:endParaRPr lang="en-US" sz="44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05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DC88F-2AF1-B244-71A7-381D242851E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Why migrate ASP.NET Web Forms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Benefits of migration to </a:t>
            </a:r>
            <a:r>
              <a:rPr lang="en-US" sz="4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Blazor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latin typeface="Space Grotesk Medium" pitchFamily="2" charset="0"/>
              <a:cs typeface="Space Grotesk Medium" pitchFamily="2" charset="0"/>
            </a:endParaRPr>
          </a:p>
          <a:p>
            <a:pPr algn="ctr"/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Migration process</a:t>
            </a:r>
          </a:p>
          <a:p>
            <a:pPr algn="ctr"/>
            <a:r>
              <a:rPr lang="en-US" sz="4400" dirty="0">
                <a:latin typeface="Space Grotesk Medium" pitchFamily="2" charset="0"/>
                <a:cs typeface="Space Grotesk Medium" pitchFamily="2" charset="0"/>
              </a:rPr>
              <a:t>JS Interop for existing JS library integration</a:t>
            </a:r>
          </a:p>
        </p:txBody>
      </p:sp>
    </p:spTree>
    <p:extLst>
      <p:ext uri="{BB962C8B-B14F-4D97-AF65-F5344CB8AC3E}">
        <p14:creationId xmlns:p14="http://schemas.microsoft.com/office/powerpoint/2010/main" val="26361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YouTube </a:t>
            </a:r>
            <a:r>
              <a:rPr lang="en-US" dirty="0" err="1"/>
              <a:t>Summariser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aka.ms/</a:t>
            </a:r>
            <a:r>
              <a:rPr lang="en-US" u="sng" dirty="0" err="1">
                <a:solidFill>
                  <a:srgbClr val="502BD3"/>
                </a:solidFill>
                <a:hlinkClick r:id="rId3"/>
              </a:rPr>
              <a:t>youtube-summariser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WebForms</a:t>
            </a:r>
            <a:r>
              <a:rPr lang="en-US" dirty="0"/>
              <a:t> Components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aka.ms/</a:t>
            </a:r>
            <a:r>
              <a:rPr lang="en-US" u="sng" dirty="0" err="1">
                <a:solidFill>
                  <a:srgbClr val="502BD3"/>
                </a:solidFill>
                <a:hlinkClick r:id="rId4"/>
              </a:rPr>
              <a:t>blazor</a:t>
            </a:r>
            <a:r>
              <a:rPr lang="en-US" u="sng" dirty="0">
                <a:solidFill>
                  <a:srgbClr val="502BD3"/>
                </a:solidFill>
                <a:hlinkClick r:id="rId4"/>
              </a:rPr>
              <a:t>-webforms-components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Fluent UI			</a:t>
            </a:r>
            <a:r>
              <a:rPr lang="en-US" dirty="0" err="1"/>
              <a:t>Blazor</a:t>
            </a:r>
            <a:r>
              <a:rPr lang="en-US" dirty="0"/>
              <a:t> Fluent UI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aka.ms/</a:t>
            </a:r>
            <a:r>
              <a:rPr lang="en-US" u="sng" dirty="0" err="1">
                <a:solidFill>
                  <a:srgbClr val="502BD3"/>
                </a:solidFill>
                <a:hlinkClick r:id="rId5"/>
              </a:rPr>
              <a:t>fluentui</a:t>
            </a:r>
            <a:r>
              <a:rPr lang="en-US" dirty="0">
                <a:solidFill>
                  <a:srgbClr val="502BD3"/>
                </a:solidFill>
              </a:rPr>
              <a:t>		</a:t>
            </a:r>
            <a:r>
              <a:rPr lang="en-US" dirty="0">
                <a:hlinkClick r:id="rId6"/>
              </a:rPr>
              <a:t>aka.ms/</a:t>
            </a:r>
            <a:r>
              <a:rPr lang="en-US" dirty="0" err="1">
                <a:hlinkClick r:id="rId6"/>
              </a:rPr>
              <a:t>fluentui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blazor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Mature enough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0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C60DB3-A3AC-04A6-783F-28B05941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0FAA2-1E92-B5EC-4614-557AA26F3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Mature enough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Rich controls</a:t>
            </a:r>
          </a:p>
          <a:p>
            <a:pPr algn="ctr"/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3BC01-E712-4881-FA26-91951C30440F}"/>
              </a:ext>
            </a:extLst>
          </p:cNvPr>
          <p:cNvSpPr/>
          <p:nvPr/>
        </p:nvSpPr>
        <p:spPr>
          <a:xfrm>
            <a:off x="1" y="1518167"/>
            <a:ext cx="12192000" cy="3600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Mature enough</a:t>
            </a:r>
          </a:p>
          <a:p>
            <a:pPr algn="ctr"/>
            <a:r>
              <a:rPr lang="en-US" sz="4500" dirty="0">
                <a:solidFill>
                  <a:schemeClr val="accent1">
                    <a:lumMod val="40000"/>
                    <a:lumOff val="60000"/>
                  </a:schemeClr>
                </a:solidFill>
                <a:latin typeface="Space Grotesk Medium" pitchFamily="2" charset="0"/>
                <a:cs typeface="Space Grotesk Medium" pitchFamily="2" charset="0"/>
              </a:rPr>
              <a:t>Rich controls</a:t>
            </a:r>
          </a:p>
          <a:p>
            <a:pPr algn="ctr"/>
            <a:r>
              <a:rPr lang="en-US" sz="4500" dirty="0">
                <a:latin typeface="Space Grotesk Medium" pitchFamily="2" charset="0"/>
                <a:cs typeface="Space Grotesk Medium" pitchFamily="2" charset="0"/>
              </a:rPr>
              <a:t>Similar developer experience as </a:t>
            </a:r>
            <a:r>
              <a:rPr lang="en-US" sz="4500" dirty="0" err="1">
                <a:latin typeface="Space Grotesk Medium" pitchFamily="2" charset="0"/>
                <a:cs typeface="Space Grotesk Medium" pitchFamily="2" charset="0"/>
              </a:rPr>
              <a:t>WinForm</a:t>
            </a:r>
            <a:endParaRPr lang="en-US" sz="4500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7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027-1D6A-B7A5-3A04-B73CEF1B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591277" cy="3952875"/>
          </a:xfrm>
        </p:spPr>
        <p:txBody>
          <a:bodyPr/>
          <a:lstStyle/>
          <a:p>
            <a:r>
              <a:rPr lang="en-US" dirty="0"/>
              <a:t>Why moving away from ASP.NET Web Forms?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ACA8-8FE8-564A-E8CD-B859A73A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9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907</Words>
  <Application>Microsoft Office PowerPoint</Application>
  <PresentationFormat>Widescreen</PresentationFormat>
  <Paragraphs>184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Space Grotesk Medium</vt:lpstr>
      <vt:lpstr>Open Sans</vt:lpstr>
      <vt:lpstr>Calibri</vt:lpstr>
      <vt:lpstr>Space Grotesk SemiBold</vt:lpstr>
      <vt:lpstr>Segoe UI Semibold</vt:lpstr>
      <vt:lpstr>Cascadia Code</vt:lpstr>
      <vt:lpstr>Arial</vt:lpstr>
      <vt:lpstr>1_Office Theme</vt:lpstr>
      <vt:lpstr>PowerPoint Presentation</vt:lpstr>
      <vt:lpstr>Bye, ASP.NET Web Forms! Welcome, Blazor!</vt:lpstr>
      <vt:lpstr>Demo – ASP.NET Web Forms</vt:lpstr>
      <vt:lpstr>PowerPoint Presentation</vt:lpstr>
      <vt:lpstr>Why staying in ASP.NET Web Forms?</vt:lpstr>
      <vt:lpstr>PowerPoint Presentation</vt:lpstr>
      <vt:lpstr>PowerPoint Presentation</vt:lpstr>
      <vt:lpstr>PowerPoint Presentation</vt:lpstr>
      <vt:lpstr>Why moving away from ASP.NET Web Forms?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Available alternatives?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migrate to Blazor?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migrate to Blazor?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Blazor Web App</vt:lpstr>
      <vt:lpstr>PowerPoint Presentation</vt:lpstr>
      <vt:lpstr>PowerPoint Presentation</vt:lpstr>
      <vt:lpstr>JavaScript Interop</vt:lpstr>
      <vt:lpstr>PowerPoint Presentation</vt:lpstr>
      <vt:lpstr>PowerPoint Presentation</vt:lpstr>
      <vt:lpstr>Demo – JavaScript Interop</vt:lpstr>
      <vt:lpstr>Summary</vt:lpstr>
      <vt:lpstr>PowerPoint Presentation</vt:lpstr>
      <vt:lpstr>PowerPoint Presentation</vt:lpstr>
      <vt:lpstr>PowerPoint Presentation</vt:lpstr>
      <vt:lpstr>PowerPoint Presentation</vt:lpstr>
      <vt:lpstr>Resources</vt:lpstr>
      <vt:lpstr>Download .NET 8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2023-12-07T20:00:30Z</dcterms:created>
  <dcterms:modified xsi:type="dcterms:W3CDTF">2023-12-07T20:00:38Z</dcterms:modified>
</cp:coreProperties>
</file>